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6"/>
  </p:notes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11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28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31" r:id="rId31"/>
    <p:sldId id="332" r:id="rId32"/>
    <p:sldId id="321" r:id="rId33"/>
    <p:sldId id="322" r:id="rId34"/>
    <p:sldId id="333" r:id="rId35"/>
    <p:sldId id="335" r:id="rId36"/>
    <p:sldId id="334" r:id="rId37"/>
    <p:sldId id="336" r:id="rId38"/>
    <p:sldId id="323" r:id="rId39"/>
    <p:sldId id="324" r:id="rId40"/>
    <p:sldId id="330" r:id="rId41"/>
    <p:sldId id="329" r:id="rId42"/>
    <p:sldId id="325" r:id="rId43"/>
    <p:sldId id="326" r:id="rId44"/>
    <p:sldId id="327" r:id="rId45"/>
  </p:sldIdLst>
  <p:sldSz cx="9144000" cy="6858000" type="screen4x3"/>
  <p:notesSz cx="7772400" cy="100584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1pPr>
    <a:lvl2pPr marL="742950" indent="-28575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2pPr>
    <a:lvl3pPr marL="1143000" indent="-228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3pPr>
    <a:lvl4pPr marL="1600200" indent="-228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4pPr>
    <a:lvl5pPr marL="2057400" indent="-228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8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94" autoAdjust="0"/>
    <p:restoredTop sz="94660" autoAdjust="0"/>
  </p:normalViewPr>
  <p:slideViewPr>
    <p:cSldViewPr>
      <p:cViewPr>
        <p:scale>
          <a:sx n="75" d="100"/>
          <a:sy n="75" d="100"/>
        </p:scale>
        <p:origin x="-1014" y="-3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34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r-Latn-C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8A1D01D0-91AD-40A9-8603-1B98A17EB2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99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06DA73-B8A7-44C9-B29F-B355403F4151}" type="slidenum">
              <a:rPr lang="en-US"/>
              <a:pPr/>
              <a:t>1</a:t>
            </a:fld>
            <a:endParaRPr 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16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17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Alisa Miller - The news about the news</a:t>
            </a:r>
            <a:endParaRPr lang="hr-HR" smtClean="0"/>
          </a:p>
          <a:p>
            <a:r>
              <a:rPr lang="hr-HR" smtClean="0"/>
              <a:t>http://www.ted.com/talks/alisa_miller_shares_the_news_about_the_news</a:t>
            </a: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6BE6D4B-FA8B-4F43-9CD5-5AEE4838CB1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42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BE56CAF1-C49D-45EE-86F0-DEC46AED5F48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44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55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53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6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7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C8678-F0D1-469D-AC52-AB96EDCE8C80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EF376-E41E-4F3D-BBCE-A06C25560F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AD2F9-36CE-4814-8958-C99A229BF530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B5001-64BC-44CB-8142-88D860A817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719A5-8EEC-490E-9F94-B7171F14176B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F6755-D2E7-4EA5-8078-A149DD8C71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281BA-C258-4CB3-9B99-E51B3CBCF1C4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89066-6C89-423D-A92F-23D9ACFA4B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FE68C-C7D3-4D26-BBB5-B41608EB0206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09798-A28E-4F48-9329-22C68F1B49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98BE6-88A3-4F87-A9A3-2BCDF5AC9279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93D4B-59F8-459C-901D-1B54C16589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6B369-30DC-4C05-A00B-C5015E207D75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6E7D1-3C20-43B8-83DE-39EA6AD933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9779E-9EEC-420A-A178-950F3FB7357A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BD6EE-5C66-49E8-A2F1-E37B92909C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6B1E5-5EB7-4784-9D9E-DBA31122D7AC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AABBA-42CC-40CE-9DCD-02F9CEE5F3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2B75F-377A-4217-BEAC-04B1D2F9035D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5F034-CBBA-4A60-A8CF-16A57C205A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2C781-11AA-4976-815B-EA05A195D24B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53E58-9A5F-41BF-AA77-36A1610BCE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9CCBE6C-D005-4054-9F7C-9AB4CD4B1219}" type="datetimeFigureOut">
              <a:rPr lang="en-US"/>
              <a:pPr>
                <a:defRPr/>
              </a:pPr>
              <a:t>5/12/2019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4BB9472-6569-4DC4-95F2-8049186C34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5" r:id="rId3"/>
    <p:sldLayoutId id="2147483684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fontAlgn="base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d.com/talks/alisa_miller_shares_the_news_about_the_new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Igb-3e8CW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open?id=1lq08kTs1leP68tRE80g4ISYIU9fjO5oW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06" y="0"/>
            <a:ext cx="9144000" cy="6957392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2" name="Picture 11" descr="240pxfasceslictoriaesvg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643834" y="3643314"/>
            <a:ext cx="1219200" cy="304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naziflag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6" y="4143380"/>
            <a:ext cx="3048000" cy="206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dollar.png"/>
          <p:cNvPicPr>
            <a:picLocks noChangeAspect="1"/>
          </p:cNvPicPr>
          <p:nvPr/>
        </p:nvPicPr>
        <p:blipFill>
          <a:blip r:embed="rId5"/>
          <a:srcRect l="19785" r="15519"/>
          <a:stretch>
            <a:fillRect/>
          </a:stretch>
        </p:blipFill>
        <p:spPr>
          <a:xfrm>
            <a:off x="5881696" y="3500438"/>
            <a:ext cx="1643074" cy="31746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v64545.jp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3405179" y="4143379"/>
            <a:ext cx="2357454" cy="2039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0" y="1412776"/>
            <a:ext cx="9144000" cy="11429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hr-HR" sz="13200" b="1" i="0" u="none" strike="noStrike" kern="0" cap="none" spc="0" normalizeH="0" baseline="0" noProof="0" dirty="0" smtClean="0">
                <a:ln w="3175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IDEOLOGIJA</a:t>
            </a:r>
            <a:endParaRPr kumimoji="0" lang="hr-HR" sz="13200" b="1" i="0" u="none" strike="noStrike" kern="0" cap="none" spc="0" normalizeH="0" baseline="0" noProof="0" dirty="0">
              <a:ln w="3175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286709"/>
            <a:ext cx="792965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izgrađivanjem solidarnosti, grupa gradi vlastiti identitet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kriteriji razlikovanja pripadnika od nepripadnika grupe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(„mi” i „oni”)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 pruža pojedincima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sliku svijeta </a:t>
            </a: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koja je važna u formiranju osjećaja identiteta i smisla života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uspostavljanje osobnog identiteta</a:t>
            </a:r>
          </a:p>
        </p:txBody>
      </p:sp>
      <p:pic>
        <p:nvPicPr>
          <p:cNvPr id="11" name="Picture 10" descr="better-dead-than-red.jpg"/>
          <p:cNvPicPr>
            <a:picLocks noChangeAspect="1"/>
          </p:cNvPicPr>
          <p:nvPr/>
        </p:nvPicPr>
        <p:blipFill>
          <a:blip r:embed="rId3"/>
          <a:srcRect l="-1887" t="-2574" b="-2414"/>
          <a:stretch>
            <a:fillRect/>
          </a:stretch>
        </p:blipFill>
        <p:spPr>
          <a:xfrm>
            <a:off x="3603327" y="4070670"/>
            <a:ext cx="2437379" cy="2617928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  <p:pic>
        <p:nvPicPr>
          <p:cNvPr id="12" name="Picture 11" descr="downloading_communism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03667" y="3584183"/>
            <a:ext cx="2601055" cy="3104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3600" b="1" i="0" u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65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IDEOLOGIJE U SUVREMENOM DRUŠTVU</a:t>
            </a:r>
            <a:endParaRPr lang="en-US" sz="3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86251" y="1649552"/>
            <a:ext cx="4000528" cy="3065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28533" y="1649552"/>
            <a:ext cx="4071966" cy="3065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9127" y="2149618"/>
            <a:ext cx="3714776" cy="195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zalažu se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promjenu uređenja društva 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pozivajući se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pravednost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jednakost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i sl.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7128" y="2149618"/>
            <a:ext cx="3714776" cy="2106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zalažu se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očuvanje postojećeg</a:t>
            </a:r>
            <a:r>
              <a:rPr lang="pl-PL" sz="26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načina</a:t>
            </a:r>
            <a:r>
              <a:rPr lang="pl-PL" sz="26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uređenja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dr. odnosa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pozivaju se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prošlost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tradiciju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običaje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moral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28599" y="1220924"/>
            <a:ext cx="3071834" cy="642942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latin typeface="Calibri" pitchFamily="34" charset="0"/>
                <a:cs typeface="Calibri" pitchFamily="34" charset="0"/>
              </a:rPr>
              <a:t>KONZERVATIVNE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0598" y="1220924"/>
            <a:ext cx="3071834" cy="642942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latin typeface="Calibri" pitchFamily="34" charset="0"/>
                <a:cs typeface="Calibri" pitchFamily="34" charset="0"/>
              </a:rPr>
              <a:t>RADIKALNE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596" y="4949943"/>
            <a:ext cx="8501122" cy="83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koriste se i termini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desnica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ljevica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centar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– po francuskoj nacionalnoj skupštini iz 18. st.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0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build="p"/>
      <p:bldP spid="13" grpId="0" build="p"/>
      <p:bldP spid="4" grpId="0" build="allAtOnce" animBg="1"/>
      <p:bldP spid="5" grpId="0" build="allAtOnce" animBg="1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85720" y="1412776"/>
            <a:ext cx="1980000" cy="762243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200" b="1" dirty="0" smtClean="0"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22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836628" y="1418107"/>
            <a:ext cx="1980000" cy="7622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smtClean="0"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22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69356" y="1412776"/>
            <a:ext cx="1980000" cy="762243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dirty="0" smtClean="0"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22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652992" y="1412776"/>
            <a:ext cx="1980000" cy="762243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smtClean="0"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22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1108" y="5449227"/>
            <a:ext cx="1872000" cy="644069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20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929454" y="5449227"/>
            <a:ext cx="1872000" cy="64406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20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10557" y="5449227"/>
            <a:ext cx="2340000" cy="644069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20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818006" y="5449227"/>
            <a:ext cx="1944000" cy="644069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20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86050" y="316880"/>
            <a:ext cx="3500462" cy="535537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hr-HR" sz="2400" b="1" i="0" u="none" strike="noStrike" cap="none" normalizeH="0" baseline="0" dirty="0" smtClean="0">
                <a:ln>
                  <a:noFill/>
                </a:ln>
                <a:latin typeface="Calibri" pitchFamily="34" charset="0"/>
                <a:cs typeface="Calibri" pitchFamily="34" charset="0"/>
              </a:rPr>
              <a:t>FUNKCIJE</a:t>
            </a:r>
            <a:r>
              <a:rPr kumimoji="0" lang="hr-HR" sz="2400" b="1" i="0" u="none" strike="noStrike" cap="none" normalizeH="0" dirty="0" smtClean="0">
                <a:ln>
                  <a:noFill/>
                </a:ln>
                <a:latin typeface="Calibri" pitchFamily="34" charset="0"/>
                <a:cs typeface="Calibri" pitchFamily="34" charset="0"/>
              </a:rPr>
              <a:t> IDEOLOGIJE</a:t>
            </a:r>
            <a:endParaRPr kumimoji="0" lang="hr-HR" sz="24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28794" y="4020789"/>
            <a:ext cx="5603106" cy="616550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400" b="1" smtClean="0">
                <a:latin typeface="Calibri" pitchFamily="34" charset="0"/>
                <a:cs typeface="Calibri" pitchFamily="34" charset="0"/>
              </a:rPr>
              <a:t>IDEOLOGIJE U SUVREMENOM DRUŠTVU</a:t>
            </a:r>
          </a:p>
        </p:txBody>
      </p:sp>
      <p:cxnSp>
        <p:nvCxnSpPr>
          <p:cNvPr id="14" name="Elbow Connector 13"/>
          <p:cNvCxnSpPr>
            <a:stCxn id="12" idx="2"/>
            <a:endCxn id="6" idx="0"/>
          </p:cNvCxnSpPr>
          <p:nvPr/>
        </p:nvCxnSpPr>
        <p:spPr>
          <a:xfrm rot="5400000">
            <a:off x="2562784" y="3281664"/>
            <a:ext cx="811888" cy="352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2" idx="2"/>
            <a:endCxn id="8" idx="0"/>
          </p:cNvCxnSpPr>
          <p:nvPr/>
        </p:nvCxnSpPr>
        <p:spPr>
          <a:xfrm rot="5400000">
            <a:off x="3699508" y="4418388"/>
            <a:ext cx="811888" cy="12497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2" idx="2"/>
            <a:endCxn id="9" idx="0"/>
          </p:cNvCxnSpPr>
          <p:nvPr/>
        </p:nvCxnSpPr>
        <p:spPr>
          <a:xfrm rot="16200000" flipH="1">
            <a:off x="4854232" y="4513453"/>
            <a:ext cx="811888" cy="10596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2" idx="2"/>
            <a:endCxn id="7" idx="0"/>
          </p:cNvCxnSpPr>
          <p:nvPr/>
        </p:nvCxnSpPr>
        <p:spPr>
          <a:xfrm rot="16200000" flipH="1">
            <a:off x="5891956" y="3475729"/>
            <a:ext cx="811888" cy="3135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0" idx="2"/>
            <a:endCxn id="2" idx="0"/>
          </p:cNvCxnSpPr>
          <p:nvPr/>
        </p:nvCxnSpPr>
        <p:spPr>
          <a:xfrm rot="5400000">
            <a:off x="2625822" y="-497684"/>
            <a:ext cx="560359" cy="32605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4" idx="0"/>
          </p:cNvCxnSpPr>
          <p:nvPr/>
        </p:nvCxnSpPr>
        <p:spPr>
          <a:xfrm rot="5400000">
            <a:off x="3717640" y="594134"/>
            <a:ext cx="560359" cy="107692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  <a:endCxn id="5" idx="0"/>
          </p:cNvCxnSpPr>
          <p:nvPr/>
        </p:nvCxnSpPr>
        <p:spPr>
          <a:xfrm rot="16200000" flipH="1">
            <a:off x="4809457" y="579240"/>
            <a:ext cx="560359" cy="11067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0" idx="2"/>
            <a:endCxn id="3" idx="0"/>
          </p:cNvCxnSpPr>
          <p:nvPr/>
        </p:nvCxnSpPr>
        <p:spPr>
          <a:xfrm rot="16200000" flipH="1">
            <a:off x="5898609" y="-509912"/>
            <a:ext cx="565690" cy="329034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36329" y="2275125"/>
            <a:ext cx="1787399" cy="1071729"/>
            <a:chOff x="336329" y="2275125"/>
            <a:chExt cx="1787399" cy="1071729"/>
          </a:xfrm>
        </p:grpSpPr>
        <p:pic>
          <p:nvPicPr>
            <p:cNvPr id="21" name="Picture 20" descr="left_sign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336329" y="2275125"/>
              <a:ext cx="870779" cy="107172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 descr="right_sign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1252949" y="2275125"/>
              <a:ext cx="870779" cy="107172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5" name="Picture 24" descr="occupy-wall-street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706471" y="2294932"/>
            <a:ext cx="1548172" cy="103211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7" name="Picture 26" descr="Croatia Flag-desktop.jp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4652992" y="2353114"/>
            <a:ext cx="1980000" cy="91575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9" name="Picture 28" descr="better-dead-than-red.jpg"/>
          <p:cNvPicPr>
            <a:picLocks noChangeAspect="1"/>
          </p:cNvPicPr>
          <p:nvPr/>
        </p:nvPicPr>
        <p:blipFill>
          <a:blip r:embed="rId6"/>
          <a:srcRect l="-1887" t="-2574" b="-2414"/>
          <a:stretch>
            <a:fillRect/>
          </a:stretch>
        </p:blipFill>
        <p:spPr>
          <a:xfrm>
            <a:off x="7290064" y="2192978"/>
            <a:ext cx="1150779" cy="1236022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</p:pic>
      <p:sp>
        <p:nvSpPr>
          <p:cNvPr id="13" name="Rectangle 12"/>
          <p:cNvSpPr/>
          <p:nvPr/>
        </p:nvSpPr>
        <p:spPr>
          <a:xfrm rot="19856474">
            <a:off x="-1283172" y="268134"/>
            <a:ext cx="3971929" cy="5355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PONAVLJANJE</a:t>
            </a:r>
            <a:endParaRPr lang="hr-H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51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5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75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IDEOLOGIJE U SUVREMENOM DRUŠTVU</a:t>
            </a:r>
            <a:endParaRPr lang="en-US" sz="3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14546" y="2143116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32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214546" y="5357826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32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214546" y="3214686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32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214546" y="4286256"/>
            <a:ext cx="4786346" cy="857256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32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596" y="928670"/>
            <a:ext cx="857256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u političkom životu suvremenih društava susrećemo četiri velike ideologije: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1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 animBg="1"/>
      <p:bldP spid="16" grpId="0" build="allAtOnce" animBg="1"/>
      <p:bldP spid="1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357298"/>
            <a:ext cx="821537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izvor u prosvjetiteljstvu, francuskoj i američkoj revoluciji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liberalizam se zalaže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individualizam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jednaka prava pojedinaca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„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laissez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faire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”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20. st. liberalizam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socijalni individualizam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(dobrobit pojedinca je povezana sa dobrobiti čitave zajednice)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1980-ih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neoliberalizam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ekonomska politika kojoj je cilj deregulacija tržišta, privatizacija državnih poduzeća, ukidanje carina, poreza i socijalnih povlastica i pomoći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slobodno tržište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(globalizacija)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3600" b="1" i="0" u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26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928926" y="2714644"/>
            <a:ext cx="600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naglašava važnost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običaja</a:t>
            </a: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,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konvencija</a:t>
            </a: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i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tradicije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ljudske slobode i prava 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ukorijenjeni su u normama zajednice kojoj pripadamo</a:t>
            </a:r>
            <a:endParaRPr lang="hr-HR" sz="200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0034" y="642918"/>
            <a:ext cx="8429684" cy="150019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071546"/>
            <a:ext cx="821537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smtClean="0">
                <a:latin typeface="Calibri" pitchFamily="34" charset="0"/>
                <a:cs typeface="Calibri" pitchFamily="34" charset="0"/>
              </a:rPr>
              <a:t>izvori u reakciji na Francusku revoluciju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smtClean="0">
                <a:latin typeface="Calibri" pitchFamily="34" charset="0"/>
                <a:cs typeface="Calibri" pitchFamily="34" charset="0"/>
              </a:rPr>
              <a:t>tri varijante konzervativizma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857488" y="2643182"/>
            <a:ext cx="6072230" cy="11430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83813" y="2732697"/>
            <a:ext cx="2704144" cy="1035465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latin typeface="Calibri" pitchFamily="34" charset="0"/>
                <a:cs typeface="Calibri" pitchFamily="34" charset="0"/>
              </a:rPr>
              <a:t>TRADICIONALISTIČKI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857488" y="3964809"/>
            <a:ext cx="6072230" cy="107157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857488" y="5214974"/>
            <a:ext cx="6072230" cy="121442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83813" y="3982862"/>
            <a:ext cx="2704144" cy="10354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latin typeface="Calibri" pitchFamily="34" charset="0"/>
                <a:cs typeface="Calibri" pitchFamily="34" charset="0"/>
              </a:rPr>
              <a:t>ROMANTIČKI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83813" y="5304453"/>
            <a:ext cx="2704144" cy="1035465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NEOKONZERVATIVIZAM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28926" y="4000528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nostalgija za prošlošću 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(predindustrijsko doba)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antiindustrijalizam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 – zagovaraju jednostavan način života (antiliberalizam)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28926" y="5286412"/>
            <a:ext cx="5929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nova desnica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ekonomskom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planu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 – neoliberalizam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društvenom</a:t>
            </a:r>
            <a:r>
              <a:rPr lang="hr-HR" sz="2000" b="1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– nacionalizam i domoljublje</a:t>
            </a:r>
          </a:p>
        </p:txBody>
      </p:sp>
      <p:pic>
        <p:nvPicPr>
          <p:cNvPr id="15" name="Picture 14" descr="presidenti_ronald_reagan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251042" y="5394345"/>
            <a:ext cx="734384" cy="9185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142844" y="142852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3200" b="1" i="0" u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5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9" grpId="0" build="p"/>
      <p:bldP spid="13" grpId="0" animBg="1"/>
      <p:bldP spid="14" grpId="0" build="allAtOnce" animBg="1"/>
      <p:bldP spid="20" grpId="0" animBg="1"/>
      <p:bldP spid="21" grpId="0" animBg="1"/>
      <p:bldP spid="16" grpId="0" build="allAtOnce" animBg="1"/>
      <p:bldP spid="17" grpId="0" build="allAtOnce" animBg="1"/>
      <p:bldP spid="23" grpId="0" build="p"/>
      <p:bldP spid="2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285860"/>
            <a:ext cx="83582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javlja se nakon Francuske i industrijske revolucije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ostvarenje interesa radničke klase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Karl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Marx – idejni začetnik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3 </a:t>
            </a: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vraijante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socijalizma: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utopijski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socijalizam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reformski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socijalizam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revolucionarni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socijalizam (komunizam)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</a:t>
            </a:r>
            <a:r>
              <a:rPr lang="pt-BR" sz="2600" dirty="0" smtClean="0">
                <a:latin typeface="Calibri" pitchFamily="34" charset="0"/>
                <a:cs typeface="Calibri" pitchFamily="34" charset="0"/>
              </a:rPr>
              <a:t>snovne vrijednosti kojima teži socijalizam su </a:t>
            </a:r>
            <a:r>
              <a:rPr lang="pt-B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egalitarizam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(uglavnom jednakost u bogatstvu)</a:t>
            </a:r>
            <a:endParaRPr lang="hr-HR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gospodarstvo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(ukidanje privatnoga vlasništva)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države blagostanja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4000" b="1" smtClean="0"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36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1618" y="-58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212 – 213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1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42845" y="1714488"/>
            <a:ext cx="2857519" cy="344270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43240" y="1714488"/>
            <a:ext cx="2857519" cy="344270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43636" y="1714488"/>
            <a:ext cx="2857519" cy="344270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TRI VARIJANTE SOCIJALIZMA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20" y="1163787"/>
            <a:ext cx="2571769" cy="815650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UTOPIJSKI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286115" y="1163787"/>
            <a:ext cx="2571769" cy="8156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REVOLUCIONARNI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86511" y="1163787"/>
            <a:ext cx="2571769" cy="815650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REFORMSKI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2104301"/>
            <a:ext cx="2672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zagovaro </a:t>
            </a: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radikalne</a:t>
            </a:r>
            <a:r>
              <a:rPr lang="pl-PL" sz="2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promjene</a:t>
            </a:r>
            <a:r>
              <a:rPr lang="pl-PL" sz="2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u ekonomiji i odnosu vlasništva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opisivanje društva kakvo bi trebalo biti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(utopijsko)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4678" y="2104301"/>
            <a:ext cx="2857520" cy="260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zalaže se za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radikalno rušenje nepravednog poretka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(revolucija) 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klasni sukob</a:t>
            </a:r>
            <a:endParaRPr lang="pl-PL" sz="22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ukidanje klasa kao konačni cilj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15074" y="2104301"/>
            <a:ext cx="2672032" cy="2764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zalaže se za </a:t>
            </a: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reformu zakona i demokratizaciju</a:t>
            </a:r>
          </a:p>
          <a:p>
            <a:pPr marL="288000" indent="-2880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veća uloga države na socijalnom planu </a:t>
            </a:r>
          </a:p>
          <a:p>
            <a:pPr marL="288000" indent="-2880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postizanje društvene pravde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21618" y="-58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212 – 213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7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8" grpId="0" build="allAtOnce" animBg="1"/>
      <p:bldP spid="9" grpId="0" build="allAtOnce" animBg="1"/>
      <p:bldP spid="10" grpId="0" build="allAtOnce" animBg="1"/>
      <p:bldP spid="12" grpId="0" build="p"/>
      <p:bldP spid="22" grpId="0" build="p"/>
      <p:bldP spid="2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357298"/>
            <a:ext cx="821537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lat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.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nasci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rođen i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natio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pripadnost po mjestu rođenja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nacionalizam se zalaže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naroda na samoodređenje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stvaranje nacije-države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nacionalizam je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relativno nova pojava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(s pojavom demokracije, industrijalizacije i narodnim suverenitetom)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ne oslanja se na filozofske i znanstvene spoznaje i nema koherentnu doktrinu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(lako se kombinira – liberalni, konzervativni i socijalistički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nacionalizam..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.)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4000" b="1" smtClean="0"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40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21618" y="-58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213 – 214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8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6" grpId="0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42846" y="2135198"/>
            <a:ext cx="2714643" cy="450690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000364" y="2135198"/>
            <a:ext cx="3000395" cy="450690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43636" y="2135198"/>
            <a:ext cx="2857519" cy="450690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TRI TIPA NACIONALIZMA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14283" y="1071546"/>
            <a:ext cx="2571769" cy="1260000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smtClean="0">
                <a:latin typeface="Calibri" pitchFamily="34" charset="0"/>
                <a:cs typeface="Calibri" pitchFamily="34" charset="0"/>
              </a:rPr>
              <a:t>LIBERALNI</a:t>
            </a:r>
            <a:r>
              <a:rPr lang="hr-HR" sz="2000" b="1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smtClean="0"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071802" y="1071546"/>
            <a:ext cx="2857519" cy="1260000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TRADICIONALISTIČKI 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KONZERVATIVNI</a:t>
            </a:r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15074" y="1071546"/>
            <a:ext cx="2714643" cy="1260000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smtClean="0">
                <a:latin typeface="Calibri" pitchFamily="34" charset="0"/>
                <a:cs typeface="Calibri" pitchFamily="34" charset="0"/>
              </a:rPr>
              <a:t>INTEGRALNI</a:t>
            </a:r>
            <a:r>
              <a:rPr lang="hr-HR" sz="2400" b="1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smtClean="0"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2500307"/>
            <a:ext cx="2672032" cy="372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prihvaća većinu  liberalnih vrijednosti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svaka nacija ima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samoodređenje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i treba imati 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svoju </a:t>
            </a:r>
            <a:r>
              <a:rPr lang="pl-PL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suverenu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državu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(Wilsonova 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doktrina)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zasnovan na demokratskim načelima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0364" y="2500306"/>
            <a:ext cx="3000396" cy="3759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sadrži elemente kulturnog nacionalizma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nacija je organska zajednica</a:t>
            </a:r>
            <a:r>
              <a:rPr lang="pl-PL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i="1" dirty="0" smtClean="0">
                <a:latin typeface="Calibri" pitchFamily="34" charset="0"/>
                <a:cs typeface="Calibri" pitchFamily="34" charset="0"/>
              </a:rPr>
              <a:t>(Gemeinschaft)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sa povijesnim kontinuitetom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nacija je zasnovana na zajedničkom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jeziku, kulturi, mitologiji, običajima, povijesti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narodni preporod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3636" y="2500306"/>
            <a:ext cx="2928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predstavlja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agresivnu, ksenofobičnu i iracionalnu</a:t>
            </a:r>
            <a:r>
              <a:rPr lang="pl-PL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koncepciju nacionalizma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smtClean="0">
                <a:latin typeface="Calibri" pitchFamily="34" charset="0"/>
                <a:cs typeface="Calibri" pitchFamily="34" charset="0"/>
              </a:rPr>
              <a:t>nacizam i fašizam</a:t>
            </a:r>
            <a:endParaRPr lang="pl-PL" sz="2000" dirty="0" smtClean="0">
              <a:latin typeface="Calibri" pitchFamily="34" charset="0"/>
              <a:cs typeface="Calibri" pitchFamily="34" charset="0"/>
            </a:endParaRP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imperalistički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neliberalan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militaristički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usmjeren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podjela na superiorne i inferiorne nacije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21618" y="-58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213 – 214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82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8" grpId="0" build="allAtOnce" animBg="1"/>
      <p:bldP spid="9" grpId="0" build="allAtOnce" animBg="1"/>
      <p:bldP spid="10" grpId="0" build="allAtOnce" animBg="1"/>
      <p:bldP spid="12" grpId="0" build="p"/>
      <p:bldP spid="22" grpId="0" build="p"/>
      <p:bldP spid="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290"/>
            <a:ext cx="821530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JE IDEOLOGIJA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06" y="857233"/>
            <a:ext cx="9001156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proučavanje ideja i rad na idejama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pol.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primijenjeno mišljenje, ukupnost pojmova i konstrukcija u različitim oblicima svijesti usmjereni na izravno ostvarivanje i praktično djelovanje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b.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razg.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krivo ili ekstremno shvaćanje i tumačenje kakve ideje 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zadojenost ideologijom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ukupnost filozofskih, društvenih, političkih, moralnih, religioznih itd. </a:t>
            </a:r>
            <a:r>
              <a:rPr lang="vi-VN" sz="2600" u="sng" dirty="0" smtClean="0">
                <a:latin typeface="Calibri" pitchFamily="34" charset="0"/>
                <a:cs typeface="Calibri" pitchFamily="34" charset="0"/>
              </a:rPr>
              <a:t>ideja svojstvenih jednome razdoblju ili jednoj društvenoj skupini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prosvjetiteljska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;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građanska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;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militaristička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4.</a:t>
            </a:r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razg.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u="sng" dirty="0" smtClean="0">
                <a:latin typeface="Calibri" pitchFamily="34" charset="0"/>
                <a:cs typeface="Calibri" pitchFamily="34" charset="0"/>
              </a:rPr>
              <a:t>puka teorija o čemu, otuđena od životne prakse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u="sng" dirty="0" smtClean="0">
                <a:latin typeface="Calibri" pitchFamily="34" charset="0"/>
                <a:cs typeface="Calibri" pitchFamily="34" charset="0"/>
              </a:rPr>
              <a:t>životno opredjeljenje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nečija osobna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6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50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290"/>
            <a:ext cx="821530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IDEOLOGIJA I MASOVNI MEDIJI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142976" y="2071678"/>
            <a:ext cx="6858048" cy="307183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i="1" dirty="0" smtClean="0">
                <a:latin typeface="Calibri" pitchFamily="34" charset="0"/>
                <a:cs typeface="Calibri" pitchFamily="34" charset="0"/>
              </a:rPr>
              <a:t>„Ideje vladajuće klase su u svakoj 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i="1" dirty="0" smtClean="0">
                <a:latin typeface="Calibri" pitchFamily="34" charset="0"/>
                <a:cs typeface="Calibri" pitchFamily="34" charset="0"/>
              </a:rPr>
              <a:t>epohi vladajuće ideje”</a:t>
            </a:r>
          </a:p>
          <a:p>
            <a:pPr marL="288000" indent="-288000" algn="r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K. Marx</a:t>
            </a:r>
            <a:endParaRPr lang="hr-HR" sz="32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1618" y="-58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215 – 217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99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290"/>
            <a:ext cx="821530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IDEOLOGIJA I MASOVNI MEDIJI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06" y="954912"/>
            <a:ext cx="9072594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Antonio </a:t>
            </a:r>
            <a:r>
              <a:rPr lang="hr-HR" sz="2600" b="1" dirty="0" err="1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Gramsci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(marksist)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vladajuće klase u društvu održavaju svoj položaj u </a:t>
            </a:r>
            <a:b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društvu uspostavljajući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hegemoniju</a:t>
            </a:r>
          </a:p>
          <a:p>
            <a:pPr marL="288000" indent="-288000">
              <a:spcBef>
                <a:spcPts val="30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hegemonija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6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kulturna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</a:t>
            </a:r>
            <a:r>
              <a:rPr lang="hr-HR" sz="26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politička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i </a:t>
            </a:r>
            <a:r>
              <a:rPr lang="hr-HR" sz="26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ideološka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dominacija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vladajuće klase koja uvjeravanjem podčinjenih da prihvate njene vrijednosti i vjerovanja postiže konsenzus u društvu</a:t>
            </a: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ideologija je </a:t>
            </a:r>
            <a:r>
              <a:rPr lang="hr-HR" sz="2600" b="1" i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narodna religija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putem ideologije ljudi </a:t>
            </a:r>
            <a:r>
              <a:rPr lang="hr-HR" sz="26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prihvaćaju sliku svijeta kakvu im prikazuju mediji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b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(potiču ljude na zdravorazumsko razmišljanje)</a:t>
            </a:r>
          </a:p>
          <a:p>
            <a:pPr marL="288000" indent="-288000"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„Ideje vladajuće klase su u svakoj </a:t>
            </a: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epohi </a:t>
            </a: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vladajuće ideje”</a:t>
            </a:r>
          </a:p>
          <a:p>
            <a:pPr algn="r"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K. </a:t>
            </a: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Marx</a:t>
            </a: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	</a:t>
            </a:r>
          </a:p>
        </p:txBody>
      </p:sp>
      <p:pic>
        <p:nvPicPr>
          <p:cNvPr id="1026" name="Picture 2" descr="https://upload.wikimedia.org/wikipedia/commons/e/e6/Gramsc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26" y="89203"/>
            <a:ext cx="1886007" cy="26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96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25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8596" y="3357562"/>
            <a:ext cx="8143932" cy="428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TextBox 3"/>
          <p:cNvSpPr txBox="1"/>
          <p:nvPr/>
        </p:nvSpPr>
        <p:spPr>
          <a:xfrm>
            <a:off x="285720" y="1643050"/>
            <a:ext cx="8429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Alisa Miller - The news about the news</a:t>
            </a:r>
            <a:endParaRPr lang="hr-H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http://www.ted.com/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talks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/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alisa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miller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shares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the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news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about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the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news</a:t>
            </a:r>
            <a:endParaRPr lang="hr-HR" sz="20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80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BackUp_skola\sociologija\slike\ideologija\mediji_i_ideologija\vlcsnap-2014-05-19-09h31m24s1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6786610" cy="322642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Oval 3"/>
          <p:cNvSpPr/>
          <p:nvPr/>
        </p:nvSpPr>
        <p:spPr>
          <a:xfrm>
            <a:off x="2571736" y="1071546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Oval 4"/>
          <p:cNvSpPr/>
          <p:nvPr/>
        </p:nvSpPr>
        <p:spPr>
          <a:xfrm>
            <a:off x="3428992" y="1000108"/>
            <a:ext cx="857256" cy="857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6" name="Picture 2" descr="D:\BackUp_skola\sociologija\slike\ideologija\mediji_i_ideologija\vlcsnap-2014-05-19-09h31m24s1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429000"/>
            <a:ext cx="6341586" cy="322642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714348" y="785794"/>
            <a:ext cx="1000132" cy="257176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5918" y="2285992"/>
            <a:ext cx="2643206" cy="221457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429124" y="4143380"/>
            <a:ext cx="1000132" cy="257176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Oval 10"/>
          <p:cNvSpPr/>
          <p:nvPr/>
        </p:nvSpPr>
        <p:spPr>
          <a:xfrm>
            <a:off x="5357818" y="4214818"/>
            <a:ext cx="857256" cy="857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TextBox 11"/>
          <p:cNvSpPr txBox="1"/>
          <p:nvPr/>
        </p:nvSpPr>
        <p:spPr>
          <a:xfrm>
            <a:off x="6429388" y="3857628"/>
            <a:ext cx="577402" cy="10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?</a:t>
            </a:r>
            <a:endParaRPr lang="hr-HR" sz="66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2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BackUp_skola\sociologija\slike\ideologija\mediji_i_ideologija\vlcsnap-2014-05-19-09h37m01s19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5818950" cy="3221204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2" descr="D:\BackUp_skola\sociologija\slike\ideologija\mediji_i_ideologija\vlcsnap-2014-05-19-09h37m01s19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3429000"/>
            <a:ext cx="5715040" cy="3221204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357158" y="357166"/>
            <a:ext cx="1285884" cy="271464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28794" y="2643182"/>
            <a:ext cx="3857652" cy="2357454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29322" y="4214818"/>
            <a:ext cx="1285884" cy="271464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003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BackUp_skola\sociologija\slike\ideologija\mediji_i_ideologija\vlcsnap-2014-05-19-09h40m42s137.png"/>
          <p:cNvPicPr>
            <a:picLocks noChangeAspect="1" noChangeArrowheads="1"/>
          </p:cNvPicPr>
          <p:nvPr/>
        </p:nvPicPr>
        <p:blipFill>
          <a:blip r:embed="rId2"/>
          <a:srcRect l="25000" t="6944" r="26562" b="8333"/>
          <a:stretch>
            <a:fillRect/>
          </a:stretch>
        </p:blipFill>
        <p:spPr bwMode="auto">
          <a:xfrm>
            <a:off x="1357290" y="214314"/>
            <a:ext cx="6680014" cy="6572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803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BackUp_skola\sociologija\slike\ideologija\mediji_i_ideologija\vlcsnap-2014-05-19-09h43m08s5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14290"/>
            <a:ext cx="5429288" cy="6515146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2928926" y="3143248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2448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r. Data\Pictures\vlcsnap-2014-05-19-09h45m16s36.png"/>
          <p:cNvPicPr>
            <a:picLocks noChangeAspect="1" noChangeArrowheads="1"/>
          </p:cNvPicPr>
          <p:nvPr/>
        </p:nvPicPr>
        <p:blipFill>
          <a:blip r:embed="rId2"/>
          <a:srcRect l="14063" t="22222" r="14062" b="22222"/>
          <a:stretch>
            <a:fillRect/>
          </a:stretch>
        </p:blipFill>
        <p:spPr bwMode="auto">
          <a:xfrm>
            <a:off x="428596" y="357166"/>
            <a:ext cx="8429684" cy="3665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241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r. Data\Pictures\vlcsnap-2014-05-19-09h46m17s1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18"/>
            <a:ext cx="8501122" cy="522211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sp>
        <p:nvSpPr>
          <p:cNvPr id="3" name="Oval 2"/>
          <p:cNvSpPr/>
          <p:nvPr/>
        </p:nvSpPr>
        <p:spPr>
          <a:xfrm>
            <a:off x="2571736" y="5072074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Oval 3"/>
          <p:cNvSpPr/>
          <p:nvPr/>
        </p:nvSpPr>
        <p:spPr>
          <a:xfrm>
            <a:off x="4143372" y="3714752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763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r. Data\Pictures\vlcsnap-2014-05-19-09h52m50s2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786874" cy="5045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310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JE IDEOLOGIJA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42844" y="857233"/>
            <a:ext cx="8786874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„znanost o idejama”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krajem 18. st. -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Antoine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Destutt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 </a:t>
            </a:r>
            <a:r>
              <a:rPr lang="hr-HR" sz="24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Tracy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(ideolozi – skupina filozofa)</a:t>
            </a: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 marL="103095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ideologija kao osnova za političke, moralne i pedagoške reforme društva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Napoleon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pridaje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negativno značenje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pojmu ideologija (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ideolozi stvaraju „metafiziku oblaka” koja nema veze s pravim problemima Francuske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negativno značenje preuzeo je Marx i ono danas prevladava u shvaćanju ideologije</a:t>
            </a: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IDEOLOGIJA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ideja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vjerovanja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o </a:t>
            </a:r>
            <a:r>
              <a:rPr lang="hr-HR" sz="2800" u="sng" dirty="0" smtClean="0">
                <a:latin typeface="Calibri" pitchFamily="34" charset="0"/>
                <a:cs typeface="Calibri" pitchFamily="34" charset="0"/>
              </a:rPr>
              <a:t>svijetu, čovjeku i društvu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usmjerenih na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održavanje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ili na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promjenu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postojećega stanja u društvu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20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14282" y="4786322"/>
            <a:ext cx="8572560" cy="178595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209 - 210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8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8mike8.files.wordpress.com/2011/10/georgebushsss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845433"/>
            <a:ext cx="4859635" cy="384439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8mike8.files.wordpress.com/2011/10/bush_book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4889103" cy="35931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94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8mike8.files.wordpress.com/2011/10/viewp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" t="11111" r="7207" b="8507"/>
          <a:stretch/>
        </p:blipFill>
        <p:spPr bwMode="auto">
          <a:xfrm>
            <a:off x="444500" y="548680"/>
            <a:ext cx="8331200" cy="58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45422" y="464394"/>
            <a:ext cx="4391074" cy="604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320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r. Data\Pictures\vlcsnap-2014-05-19-09h55m08s6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928670"/>
            <a:ext cx="8858280" cy="4982783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6000760" y="1357298"/>
            <a:ext cx="1357322" cy="135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Oval 3"/>
          <p:cNvSpPr/>
          <p:nvPr/>
        </p:nvSpPr>
        <p:spPr>
          <a:xfrm>
            <a:off x="5929322" y="3643314"/>
            <a:ext cx="1357322" cy="135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159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Mr. Data\Pictures\vlcsnap-2014-05-19-09h55m19s19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5286412" cy="35719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pic>
        <p:nvPicPr>
          <p:cNvPr id="8194" name="Picture 2" descr="C:\Users\Mr. Data\Pictures\vlcsnap-2014-05-19-09h55m24s2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143248"/>
            <a:ext cx="5214974" cy="350046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7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niemanreports.org/wp-content/uploads/pod-assets/Image/Nieman%20Reports/Images%20by%20Issue/summer2012/Lyon-Lenin-with-Trotsky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2" y="404664"/>
            <a:ext cx="8057878" cy="599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theaestheticoftriumph.weebly.com/uploads/2/7/1/4/27143001/7638404_or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4" y="2420888"/>
            <a:ext cx="9048528" cy="309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5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cdn8.openculture.com/2017/08/20195126/800px-Soviet_censorship_with_Stali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98" y="73796"/>
            <a:ext cx="5961614" cy="676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17876" y="43402"/>
            <a:ext cx="4903944" cy="316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136231"/>
            <a:ext cx="4291368" cy="37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Rectangle 4"/>
          <p:cNvSpPr/>
          <p:nvPr/>
        </p:nvSpPr>
        <p:spPr>
          <a:xfrm>
            <a:off x="4291368" y="3136231"/>
            <a:ext cx="4291368" cy="37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348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theaestheticoftriumph.weebly.com/uploads/2/7/1/4/27143001/7518952_orig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" y="894497"/>
            <a:ext cx="8905858" cy="513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theaestheticoftriumph.weebly.com/uploads/2/7/1/4/27143001/4701143_orig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" y="901917"/>
            <a:ext cx="8905858" cy="513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697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www.studiobinocular.com/wp-content/uploads/2013/03/03_Adol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14" b="10110"/>
          <a:stretch/>
        </p:blipFill>
        <p:spPr bwMode="auto">
          <a:xfrm>
            <a:off x="60896" y="116632"/>
            <a:ext cx="5116853" cy="365563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www.studiobinocular.com/wp-content/uploads/2013/03/03_Adol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9" b="10110"/>
          <a:stretch/>
        </p:blipFill>
        <p:spPr bwMode="auto">
          <a:xfrm>
            <a:off x="3923928" y="3019152"/>
            <a:ext cx="5117363" cy="365563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01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r. Data\Pictures\vlcsnap-2014-05-19-10h12m41s96.png"/>
          <p:cNvPicPr>
            <a:picLocks noChangeAspect="1" noChangeArrowheads="1"/>
          </p:cNvPicPr>
          <p:nvPr/>
        </p:nvPicPr>
        <p:blipFill>
          <a:blip r:embed="rId2" cstate="email"/>
          <a:srcRect b="-1"/>
          <a:stretch>
            <a:fillRect/>
          </a:stretch>
        </p:blipFill>
        <p:spPr bwMode="auto">
          <a:xfrm>
            <a:off x="142844" y="214290"/>
            <a:ext cx="4515687" cy="47149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pic>
        <p:nvPicPr>
          <p:cNvPr id="9219" name="Picture 3" descr="C:\Users\Mr. Data\Pictures\vlcsnap-2014-05-19-10h11m23s1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214422"/>
            <a:ext cx="4071966" cy="54292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24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BackUp_skola\sociologija\slike\ideologija\mediji_i_ideologija\photocrop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3786182" y="214289"/>
            <a:ext cx="3244790" cy="42148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pic>
        <p:nvPicPr>
          <p:cNvPr id="5" name="Picture 2" descr="D:\BackUp_skola\sociologija\slike\ideologija\mediji_i_ideologija\photocro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14289"/>
            <a:ext cx="5030740" cy="657229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947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786251" y="1500174"/>
            <a:ext cx="4000528" cy="392909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8533" y="1500174"/>
            <a:ext cx="4071966" cy="392909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ELEMENTI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178632" y="1071546"/>
            <a:ext cx="2571768" cy="785818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KOGNITIVNI</a:t>
            </a:r>
            <a:endParaRPr kumimoji="0" lang="hr-HR" sz="24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500631" y="1071546"/>
            <a:ext cx="2571768" cy="785818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NORMATIVNI</a:t>
            </a:r>
            <a:endParaRPr kumimoji="0" lang="hr-HR" sz="24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127" y="2071679"/>
            <a:ext cx="371477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prosudbe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što je dobro ili loše za društvo,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stavovi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o pravcu razvoja društva i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naputci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za djelovanje </a:t>
            </a:r>
            <a:r>
              <a:rPr lang="pl-PL" sz="2400" i="1" dirty="0" smtClean="0">
                <a:latin typeface="Calibri" pitchFamily="34" charset="0"/>
                <a:cs typeface="Calibri" pitchFamily="34" charset="0"/>
              </a:rPr>
              <a:t>(npr. revolucija)</a:t>
            </a: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neznanstveni</a:t>
            </a:r>
            <a:r>
              <a:rPr lang="pl-PL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elementi ideologije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128" y="2071679"/>
            <a:ext cx="3714776" cy="238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ima elemente znanosti –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objašnjava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sistematizira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opisuje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društvene pojave</a:t>
            </a: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ideologije se izgrađuju na osnovama filozofskih i znanstvenih spoznaja</a:t>
            </a:r>
            <a:endParaRPr lang="hr-HR" sz="240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5616825"/>
            <a:ext cx="8501122" cy="83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za razliku od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religije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koja je usmjerena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onozemne stvari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ideologija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je usmjerena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svjetovne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12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4" grpId="0" build="allAtOnce" animBg="1"/>
      <p:bldP spid="5" grpId="0" build="allAtOnce" animBg="1"/>
      <p:bldP spid="8" grpId="0" build="p"/>
      <p:bldP spid="10" grpId="0" build="p"/>
      <p:bldP spid="1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howhatwhy.org/wp-content/uploads/2011/10/behind_the_scenes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b="1586"/>
          <a:stretch/>
        </p:blipFill>
        <p:spPr bwMode="auto">
          <a:xfrm>
            <a:off x="215900" y="546101"/>
            <a:ext cx="8755988" cy="583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7944" y="332656"/>
            <a:ext cx="4903944" cy="604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5347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2.wp.com/voleum.com/wp-content/uploads/2017/12/Media-Manipulation-2.jpg?resize=640%2C4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211644" cy="53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31406" y="332656"/>
            <a:ext cx="4259017" cy="604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5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IDEOLOGIJA I MASOVNI MEDIJI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pic>
        <p:nvPicPr>
          <p:cNvPr id="13" name="Picture 12" descr="12695_548403431852007_1166266926_n.jpg"/>
          <p:cNvPicPr>
            <a:picLocks noChangeAspect="1"/>
          </p:cNvPicPr>
          <p:nvPr/>
        </p:nvPicPr>
        <p:blipFill>
          <a:blip r:embed="rId3"/>
          <a:srcRect l="6554" r="799"/>
          <a:stretch>
            <a:fillRect/>
          </a:stretch>
        </p:blipFill>
        <p:spPr>
          <a:xfrm>
            <a:off x="186439" y="1142984"/>
            <a:ext cx="8814717" cy="4214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86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270_547905341901816_672687691_n.jpg"/>
          <p:cNvPicPr>
            <a:picLocks noChangeAspect="1"/>
          </p:cNvPicPr>
          <p:nvPr/>
        </p:nvPicPr>
        <p:blipFill>
          <a:blip r:embed="rId2"/>
          <a:srcRect l="2698" t="2143" r="2857" b="3571"/>
          <a:stretch>
            <a:fillRect/>
          </a:stretch>
        </p:blipFill>
        <p:spPr>
          <a:xfrm>
            <a:off x="2143108" y="142851"/>
            <a:ext cx="5286412" cy="664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90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60648"/>
            <a:ext cx="8929687" cy="64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ts val="32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KORISNI LINKOVI 			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(</a:t>
            </a:r>
            <a:r>
              <a:rPr lang="hr-HR" sz="2800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za lakše učenje)</a:t>
            </a:r>
            <a:endParaRPr lang="en-US" sz="28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80529" y="1012924"/>
            <a:ext cx="8783959" cy="57284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60000" indent="-360000" defTabSz="914400" fontAlgn="auto"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RELIGIJA 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(11:05 </a:t>
            </a:r>
            <a:r>
              <a:rPr lang="hr-HR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min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marL="817200" lvl="1" indent="-360000" defTabSz="914400" fontAlgn="auto">
              <a:spcBef>
                <a:spcPts val="600"/>
              </a:spcBef>
              <a:spcAft>
                <a:spcPts val="600"/>
              </a:spcAft>
              <a:buClr>
                <a:prstClr val="white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000" dirty="0" smtClean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  <a:hlinkClick r:id="rId3"/>
              </a:rPr>
              <a:t>https</a:t>
            </a:r>
            <a:r>
              <a:rPr lang="hr-HR" sz="20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  <a:hlinkClick r:id="rId3"/>
              </a:rPr>
              <a:t>://www.youtube.com/watch?v=pIgb-3e8CWA</a:t>
            </a:r>
            <a:r>
              <a:rPr lang="hr-HR" sz="20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 </a:t>
            </a:r>
          </a:p>
          <a:p>
            <a:pPr marL="360000" indent="-360000" defTabSz="914400" fontAlgn="auto"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Religija kao socijalna kontrola </a:t>
            </a:r>
            <a:r>
              <a:rPr lang="hr-HR" sz="2400" i="1" dirty="0">
                <a:latin typeface="Calibri" pitchFamily="34" charset="0"/>
                <a:ea typeface="WenQuanYi Micro Hei" charset="0"/>
                <a:cs typeface="Calibri" pitchFamily="34" charset="0"/>
              </a:rPr>
              <a:t>(„Religija je opijum za narod</a:t>
            </a: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”)</a:t>
            </a: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 marL="817200" lvl="1" indent="-360000" defTabSz="914400" fontAlgn="auto">
              <a:spcBef>
                <a:spcPts val="600"/>
              </a:spcBef>
              <a:spcAft>
                <a:spcPts val="600"/>
              </a:spcAft>
              <a:buClr>
                <a:prstClr val="white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0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  <a:hlinkClick r:id="rId4"/>
              </a:rPr>
              <a:t>https://</a:t>
            </a:r>
            <a:r>
              <a:rPr lang="hr-HR" sz="2000" dirty="0" smtClean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  <a:hlinkClick r:id="rId4"/>
              </a:rPr>
              <a:t>drive.google.com/open?id=1lq08kTs1leP68tRE80g4ISYIU9fjO5oW</a:t>
            </a:r>
            <a:r>
              <a:rPr lang="hr-HR" sz="2000" dirty="0" smtClean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 </a:t>
            </a:r>
            <a:endParaRPr lang="hr-HR" sz="2000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Calibri"/>
              <a:cs typeface="Times New Roman"/>
            </a:endParaRPr>
          </a:p>
          <a:p>
            <a:pPr marL="360000" indent="-360000" defTabSz="914400" fontAlgn="auto"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2400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47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000496" y="1774819"/>
            <a:ext cx="4929222" cy="435809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8533" y="1785926"/>
            <a:ext cx="3357649" cy="434661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SHVAĆANJE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21473" y="1357298"/>
            <a:ext cx="2571768" cy="785818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r-HR" sz="2800" b="1" i="0" u="none" strike="noStrike" cap="none" normalizeH="0" baseline="0" smtClean="0">
                <a:ln>
                  <a:noFill/>
                </a:ln>
                <a:latin typeface="Calibri" pitchFamily="34" charset="0"/>
                <a:cs typeface="Calibri" pitchFamily="34" charset="0"/>
              </a:rPr>
              <a:t>NEUTRALNO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09155" y="1357298"/>
            <a:ext cx="3111840" cy="785818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latin typeface="Calibri" pitchFamily="34" charset="0"/>
                <a:cs typeface="Calibri" pitchFamily="34" charset="0"/>
              </a:rPr>
              <a:t>KRITIČKO</a:t>
            </a:r>
            <a:endParaRPr kumimoji="0" lang="hr-HR" sz="28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1934" y="2357431"/>
            <a:ext cx="47863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„Ideje vladajuće klase su u svakoj epohi vladajuće ideje”</a:t>
            </a:r>
          </a:p>
          <a:p>
            <a:pPr marL="1030950" lvl="1" indent="-288000">
              <a:spcBef>
                <a:spcPts val="0"/>
              </a:spcBef>
              <a:buClr>
                <a:schemeClr val="tx1"/>
              </a:buClr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							K. Marx 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ideologija služi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uspostavljanju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održavanju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asimetričnih odnosa moći, </a:t>
            </a:r>
            <a:r>
              <a:rPr lang="hr-HR" sz="2400" dirty="0" err="1" smtClean="0">
                <a:latin typeface="Calibri" pitchFamily="34" charset="0"/>
                <a:cs typeface="Calibri" pitchFamily="34" charset="0"/>
              </a:rPr>
              <a:t>tj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dominacije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ideologija kao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lažna svijest </a:t>
            </a:r>
            <a:endParaRPr lang="hr-HR" sz="2000" b="1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40" y="2346324"/>
            <a:ext cx="3071834" cy="307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definicija ideologije</a:t>
            </a:r>
            <a:endParaRPr lang="hr-HR" sz="240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ideologija je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ideja</a:t>
            </a:r>
            <a:r>
              <a:rPr lang="pl-PL" sz="2400" b="1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i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vjerovanja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s određenim karakteristikama koje se razlikuju od religije ili od znanosti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95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4" grpId="0" build="allAtOnce" animBg="1"/>
      <p:bldP spid="5" grpId="0" build="allAtOnce" animBg="1"/>
      <p:bldP spid="8" grpId="0" uiExpand="1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FUNKCIJE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14546" y="2000240"/>
            <a:ext cx="4786346" cy="857256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28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14546" y="5214950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28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14546" y="3071810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28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14546" y="4143380"/>
            <a:ext cx="4786346" cy="857256"/>
          </a:xfrm>
          <a:prstGeom prst="rect">
            <a:avLst/>
          </a:prstGeom>
          <a:solidFill>
            <a:srgbClr val="008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28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71406" y="1071546"/>
            <a:ext cx="8822561" cy="46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osim „negativnih”, postoje i „pozitivne” funkcije ideologije: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520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57298"/>
            <a:ext cx="771533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smtClean="0">
                <a:latin typeface="Calibri" pitchFamily="34" charset="0"/>
                <a:cs typeface="Calibri" pitchFamily="34" charset="0"/>
              </a:rPr>
              <a:t>omogućuje pojedincima i grupama </a:t>
            </a:r>
            <a:r>
              <a:rPr lang="hr-HR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orjentiranje u složenom svijetu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smtClean="0">
                <a:latin typeface="Calibri" pitchFamily="34" charset="0"/>
                <a:cs typeface="Calibri" pitchFamily="34" charset="0"/>
              </a:rPr>
              <a:t>pružaju </a:t>
            </a:r>
            <a:r>
              <a:rPr lang="hr-HR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značenja </a:t>
            </a:r>
            <a:r>
              <a:rPr lang="hr-HR" sz="2600" smtClean="0">
                <a:latin typeface="Calibri" pitchFamily="34" charset="0"/>
                <a:cs typeface="Calibri" pitchFamily="34" charset="0"/>
              </a:rPr>
              <a:t>koji služe kao </a:t>
            </a:r>
            <a:r>
              <a:rPr lang="hr-HR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putokaz</a:t>
            </a:r>
            <a:r>
              <a:rPr lang="hr-HR" sz="2600" smtClean="0">
                <a:latin typeface="Calibri" pitchFamily="34" charset="0"/>
                <a:cs typeface="Calibri" pitchFamily="34" charset="0"/>
              </a:rPr>
              <a:t> za razumjevanje, vrednovanje i djelovanje u društvu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32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Picture 12" descr="left_sign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153280" y="3500438"/>
            <a:ext cx="2133232" cy="2625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right_sign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6439296" y="3500438"/>
            <a:ext cx="2133232" cy="2625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73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4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57298"/>
            <a:ext cx="77153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ideologijama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tumače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opravdavaju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društvene pojave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(npr. nejednakosti u bogatstvu, ugledu i moći)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privilegirane grupe će nastojat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opravdati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nejednakosti u društvu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(npr. na temelju sposobnosti, spretnosti, snalažljivosti, porijekla)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potlačene grupe će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osporavati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nejednakosti i naglašavati nepravednu nejednakost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osporavajuća funkcija ideologije</a:t>
            </a:r>
          </a:p>
        </p:txBody>
      </p:sp>
      <p:pic>
        <p:nvPicPr>
          <p:cNvPr id="10" name="Picture 9" descr="Occupy-Wall-St-ALAN-test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626853" y="4665773"/>
            <a:ext cx="1347189" cy="2072596"/>
          </a:xfrm>
          <a:prstGeom prst="rect">
            <a:avLst/>
          </a:prstGeom>
          <a:effectLst/>
        </p:spPr>
      </p:pic>
      <p:pic>
        <p:nvPicPr>
          <p:cNvPr id="11" name="Picture 10" descr="occupy-wall-street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499992" y="4665773"/>
            <a:ext cx="3096344" cy="2064228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ctangle 8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600" b="1" smtClean="0"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3600" b="1" i="0" u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1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57298"/>
            <a:ext cx="771533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kao skup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ideja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vjerovanja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neke grupe, ideologija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povezuje pojedince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jača koheziju grupe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naglašava potrebe grupe, identificira protivnike, povećava osjećaj zajedništva i svijest o pripadnosti grupi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homogenizacija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36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Croatia Flag-desktop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357422" y="3714752"/>
            <a:ext cx="5357850" cy="24780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77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3444</TotalTime>
  <Words>985</Words>
  <Application>Microsoft Office PowerPoint</Application>
  <PresentationFormat>On-screen Show (4:3)</PresentationFormat>
  <Paragraphs>197</Paragraphs>
  <Slides>44</Slides>
  <Notes>23</Notes>
  <HiddenSlides>22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marketing_tema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Srednja skola</dc:creator>
  <cp:lastModifiedBy>cornx</cp:lastModifiedBy>
  <cp:revision>502</cp:revision>
  <cp:lastPrinted>1601-01-01T00:00:00Z</cp:lastPrinted>
  <dcterms:created xsi:type="dcterms:W3CDTF">1601-01-01T00:00:00Z</dcterms:created>
  <dcterms:modified xsi:type="dcterms:W3CDTF">2019-05-12T15:16:38Z</dcterms:modified>
</cp:coreProperties>
</file>